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  <p:sldMasterId id="2147483708" r:id="rId4"/>
    <p:sldMasterId id="2147483720" r:id="rId5"/>
    <p:sldMasterId id="2147483732" r:id="rId6"/>
    <p:sldMasterId id="2147483744" r:id="rId7"/>
    <p:sldMasterId id="2147483756" r:id="rId8"/>
    <p:sldMasterId id="2147483768" r:id="rId9"/>
  </p:sldMasterIdLst>
  <p:sldIdLst>
    <p:sldId id="256" r:id="rId10"/>
    <p:sldId id="257" r:id="rId11"/>
    <p:sldId id="259" r:id="rId12"/>
    <p:sldId id="260" r:id="rId13"/>
    <p:sldId id="263" r:id="rId14"/>
    <p:sldId id="261" r:id="rId15"/>
    <p:sldId id="262" r:id="rId16"/>
    <p:sldId id="264" r:id="rId17"/>
    <p:sldId id="265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5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10" Type="http://schemas.openxmlformats.org/officeDocument/2006/relationships/slide" Target="slides/slide1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293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0" y="2925286"/>
            <a:ext cx="9144000" cy="158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2514600" y="236220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65400" y="3045460"/>
            <a:ext cx="4013200" cy="428625"/>
          </a:xfrm>
        </p:spPr>
        <p:txBody>
          <a:bodyPr tIns="0" anchor="t">
            <a:noAutofit/>
          </a:bodyPr>
          <a:lstStyle>
            <a:lvl1pPr marL="0" indent="0" algn="ctr">
              <a:buNone/>
              <a:defRPr sz="1600" b="0" i="0" cap="none" spc="0" baseline="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65400" y="2397760"/>
            <a:ext cx="4013200" cy="599440"/>
          </a:xfrm>
          <a:noFill/>
          <a:ln>
            <a:noFill/>
          </a:ln>
        </p:spPr>
        <p:txBody>
          <a:bodyPr bIns="0" anchor="b"/>
          <a:lstStyle>
            <a:lvl1pPr>
              <a:defRPr>
                <a:effectLst>
                  <a:glow rad="88900">
                    <a:schemeClr val="tx1">
                      <a:alpha val="6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/>
          <a:p>
            <a:fld id="{634873AB-CC21-4D47-9FE7-2E6FFF004879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59FEE12-A81C-4CDA-A115-7D3CDE54E059}" type="slidenum">
              <a:rPr lang="en-US" smtClean="0"/>
              <a:t>‹#›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 rot="5400000">
            <a:off x="4267200" y="3429000"/>
            <a:ext cx="6858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 bwMode="hidden">
          <a:xfrm>
            <a:off x="0" y="1"/>
            <a:ext cx="7696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629400" cy="5029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/>
              <a:t>‹#›</a:t>
            </a:fld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914401"/>
            <a:ext cx="926980" cy="5029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457200" y="2020824"/>
            <a:ext cx="8229600" cy="40751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34873AB-CC21-4D47-9FE7-2E6FFF004879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59FEE12-A81C-4CDA-A115-7D3CDE54E05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/>
              <a:t>‹#›</a:t>
            </a:fld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8800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100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1235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970159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2328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1103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6063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922776"/>
            <a:ext cx="9144000" cy="2935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3921760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514600" y="336804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 bwMode="black">
          <a:xfrm>
            <a:off x="2529052" y="3367246"/>
            <a:ext cx="4085897" cy="706821"/>
          </a:xfrm>
          <a:prstGeom prst="rect">
            <a:avLst/>
          </a:prstGeom>
          <a:noFill/>
          <a:ln w="98425" cmpd="thinThick">
            <a:noFill/>
            <a:miter lim="800000"/>
          </a:ln>
        </p:spPr>
        <p:txBody>
          <a:bodyPr vert="horz" lIns="91440" tIns="45720" rIns="91440" bIns="0" rtlCol="0" anchor="b" anchorCtr="0">
            <a:normAutofit/>
          </a:bodyPr>
          <a:lstStyle>
            <a:lvl1pPr>
              <a:defRPr kumimoji="0" lang="en-US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 bwMode="black">
          <a:xfrm>
            <a:off x="2518542" y="4084577"/>
            <a:ext cx="4106917" cy="397094"/>
          </a:xfrm>
        </p:spPr>
        <p:txBody>
          <a:bodyPr tIns="0" anchor="t" anchorCtr="0">
            <a:normAutofit/>
          </a:bodyPr>
          <a:lstStyle>
            <a:lvl1pPr marL="0" indent="0" algn="ctr">
              <a:buNone/>
              <a:def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59FEE12-A81C-4CDA-A115-7D3CDE54E059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74921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399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45890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40683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08416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98004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04200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77669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43984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9849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020824"/>
            <a:ext cx="4023360" cy="40050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020824"/>
            <a:ext cx="4023360" cy="40050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634873AB-CC21-4D47-9FE7-2E6FFF004879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B59FEE12-A81C-4CDA-A115-7D3CDE54E05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20570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58775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68761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53349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24885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100205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37008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0093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92730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368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819400"/>
            <a:ext cx="4023360" cy="320954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4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816352"/>
            <a:ext cx="4023360" cy="320954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kern="1200" cap="none" spc="200" baseline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6344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i="0" kern="1200" cap="none" spc="200" baseline="0" dirty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634873AB-CC21-4D47-9FE7-2E6FFF004879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59FEE12-A81C-4CDA-A115-7D3CDE54E05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72758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36460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45240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14824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4147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46418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555902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10802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46771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2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59FEE12-A81C-4CDA-A115-7D3CDE54E059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9496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73722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52698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73089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76426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21732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265942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69685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15887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6913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59FEE12-A81C-4CDA-A115-7D3CDE54E05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61318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0457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59947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6340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401832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35915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05532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76315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25828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403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4"/>
          </p:nvPr>
        </p:nvSpPr>
        <p:spPr>
          <a:xfrm>
            <a:off x="1485900" y="1914525"/>
            <a:ext cx="6172200" cy="351091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7360" y="5513832"/>
            <a:ext cx="5669280" cy="548640"/>
          </a:xfrm>
        </p:spPr>
        <p:txBody>
          <a:bodyPr vert="horz" lIns="91440" tIns="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itchFamily="34" charset="0"/>
              <a:buNone/>
              <a:defRPr lang="en-US" sz="1400" b="0" i="0" kern="1200" cap="none" spc="0" baseline="0" smtClean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634873AB-CC21-4D47-9FE7-2E6FFF004879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B59FEE12-A81C-4CDA-A115-7D3CDE54E059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7038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89910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704481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07923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5083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075254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33098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1601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04653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52209" y="2026918"/>
            <a:ext cx="5439582" cy="3263750"/>
          </a:xfrm>
          <a:solidFill>
            <a:schemeClr val="tx1"/>
          </a:solidFill>
          <a:ln w="69850" cmpd="dbl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0" kern="1200" cap="none" spc="0" baseline="0" dirty="0">
                <a:solidFill>
                  <a:schemeClr val="bg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1737360" y="5516880"/>
            <a:ext cx="5669280" cy="548640"/>
          </a:xfrm>
        </p:spPr>
        <p:txBody>
          <a:bodyPr vert="horz" lIns="91440" tIns="0" rIns="91440" bIns="0" rtlCol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en-US" sz="1400" b="0" i="0" kern="1200" cap="none" spc="30" baseline="0" smtClean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marL="0" lvl="0" indent="0" algn="ctr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>
          <a:xfrm>
            <a:off x="2981325" y="273180"/>
            <a:ext cx="3181350" cy="292100"/>
          </a:xfrm>
        </p:spPr>
        <p:txBody>
          <a:bodyPr/>
          <a:lstStyle/>
          <a:p>
            <a:fld id="{634873AB-CC21-4D47-9FE7-2E6FFF004879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5"/>
          </p:nvPr>
        </p:nvSpPr>
        <p:spPr>
          <a:xfrm>
            <a:off x="4038600" y="6172200"/>
            <a:ext cx="1066800" cy="304800"/>
          </a:xfrm>
        </p:spPr>
        <p:txBody>
          <a:bodyPr/>
          <a:lstStyle/>
          <a:p>
            <a:fld id="{B59FEE12-A81C-4CDA-A115-7D3CDE54E059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6"/>
          </p:nvPr>
        </p:nvSpPr>
        <p:spPr>
          <a:xfrm>
            <a:off x="1447800" y="6486525"/>
            <a:ext cx="6248400" cy="2921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hidden">
          <a:xfrm>
            <a:off x="0" y="1335973"/>
            <a:ext cx="9144000" cy="5522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19301"/>
            <a:ext cx="8229600" cy="4117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81325" y="273180"/>
            <a:ext cx="318135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 b="0" cap="all" spc="300" baseline="0">
                <a:solidFill>
                  <a:schemeClr val="tx1"/>
                </a:solidFill>
              </a:defRPr>
            </a:lvl1pPr>
          </a:lstStyle>
          <a:p>
            <a:fld id="{634873AB-CC21-4D47-9FE7-2E6FFF004879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7800" y="6486525"/>
            <a:ext cx="62484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100" b="0" cap="all" spc="3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8600" y="6172200"/>
            <a:ext cx="1066800" cy="30480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sz="1200" b="1">
                <a:solidFill>
                  <a:schemeClr val="tx1"/>
                </a:solidFill>
              </a:defRPr>
            </a:lvl1pPr>
          </a:lstStyle>
          <a:p>
            <a:fld id="{B59FEE12-A81C-4CDA-A115-7D3CDE54E059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1331436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ts val="400"/>
        </a:spcBef>
        <a:buNone/>
        <a:defRPr sz="1800" b="1" kern="1200" cap="all" spc="0" baseline="0">
          <a:solidFill>
            <a:schemeClr val="bg1">
              <a:lumMod val="75000"/>
              <a:lumOff val="25000"/>
            </a:schemeClr>
          </a:solidFill>
          <a:effectLst/>
          <a:latin typeface="+mj-lt"/>
          <a:ea typeface="+mj-ea"/>
          <a:cs typeface="Tunga" pitchFamily="2"/>
        </a:defRPr>
      </a:lvl1pPr>
    </p:titleStyle>
    <p:bodyStyle>
      <a:lvl1pPr marL="0" indent="0" algn="ctr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Tx/>
        <a:buNone/>
        <a:defRPr sz="20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 baseline="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34873AB-CC21-4D47-9FE7-2E6FFF004879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59FEE12-A81C-4CDA-A115-7D3CDE54E05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310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275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466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29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196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/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34873AB-CC21-4D47-9FE7-2E6FFF004879}" type="datetimeFigureOut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5/31/2013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59FEE12-A81C-4CDA-A115-7D3CDE54E059}" type="slidenum">
              <a:rPr lang="en-US" smtClean="0">
                <a:solidFill>
                  <a:srgbClr val="000000">
                    <a:lumMod val="75000"/>
                    <a:lumOff val="2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775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634873AB-CC21-4D47-9FE7-2E6FFF004879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59FEE12-A81C-4CDA-A115-7D3CDE54E05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90800" y="3048000"/>
            <a:ext cx="4013200" cy="428625"/>
          </a:xfrm>
        </p:spPr>
        <p:txBody>
          <a:bodyPr/>
          <a:lstStyle/>
          <a:p>
            <a:r>
              <a:rPr lang="en-US" dirty="0" err="1" smtClean="0">
                <a:solidFill>
                  <a:schemeClr val="bg1"/>
                </a:solidFill>
              </a:rPr>
              <a:t>Dougal</a:t>
            </a:r>
            <a:r>
              <a:rPr lang="en-US" dirty="0" smtClean="0">
                <a:solidFill>
                  <a:schemeClr val="bg1"/>
                </a:solidFill>
              </a:rPr>
              <a:t> Mitchell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Aboriginal Rights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479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Discrimination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Aboriginals were denied the rights of other Canadians for most of their existence</a:t>
            </a:r>
          </a:p>
          <a:p>
            <a:r>
              <a:rPr lang="en-US" dirty="0" smtClean="0"/>
              <a:t>Residential schools and other government establishments were created to attempt to assimilate the Aboriginals into western culture</a:t>
            </a:r>
          </a:p>
        </p:txBody>
      </p:sp>
    </p:spTree>
    <p:extLst>
      <p:ext uri="{BB962C8B-B14F-4D97-AF65-F5344CB8AC3E}">
        <p14:creationId xmlns:p14="http://schemas.microsoft.com/office/powerpoint/2010/main" val="2684772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Rights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Bill of Rights didn’t improve Aboriginal rights</a:t>
            </a:r>
          </a:p>
          <a:p>
            <a:r>
              <a:rPr lang="en-US" smtClean="0"/>
              <a:t>Canadian Charter of Rights and Freedoms helped eliminate injustices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316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Impact of Constitution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Section 25 of the Charter protects the customs of Aboriginal people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7188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Calder vs. BC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Nisga’a went to court to establish title to their traditional land</a:t>
            </a:r>
          </a:p>
          <a:p>
            <a:r>
              <a:rPr lang="en-US" dirty="0" smtClean="0"/>
              <a:t>In 1973 the Supreme Court of Canada made the decision that the Nisga’a held their land before British Columbia was created</a:t>
            </a:r>
          </a:p>
          <a:p>
            <a:r>
              <a:rPr lang="en-US" dirty="0" smtClean="0"/>
              <a:t>This formed the basis for Canadian Aboriginal laws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4656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R. </a:t>
            </a:r>
            <a:r>
              <a:rPr lang="en-US" dirty="0" smtClean="0"/>
              <a:t>vs. Sparrow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Supreme Court of Canada decided that Aboriginal rights that existed in 1982, such as fishing, are protected under the Constitution of Canada</a:t>
            </a:r>
          </a:p>
        </p:txBody>
      </p:sp>
    </p:spTree>
    <p:extLst>
      <p:ext uri="{BB962C8B-B14F-4D97-AF65-F5344CB8AC3E}">
        <p14:creationId xmlns:p14="http://schemas.microsoft.com/office/powerpoint/2010/main" val="2907184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Delgamuukw</a:t>
            </a:r>
            <a:r>
              <a:rPr lang="en-US" dirty="0" smtClean="0"/>
              <a:t> vs. BC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Supreme Court of Canada ruled that Aboriginal title is an ancestral right protected by the Constitution Act</a:t>
            </a:r>
          </a:p>
          <a:p>
            <a:r>
              <a:rPr lang="en-US" dirty="0" smtClean="0"/>
              <a:t>To claim Aboriginal title, the person must prove that they occupied the land before sovereignty</a:t>
            </a:r>
          </a:p>
          <a:p>
            <a:r>
              <a:rPr lang="en-US" dirty="0" smtClean="0"/>
              <a:t>Oral tradition may be used to as evidence to claim an Aboriginal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299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R. vs. </a:t>
            </a:r>
            <a:r>
              <a:rPr lang="en-US" dirty="0" err="1" smtClean="0"/>
              <a:t>Kapp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Aboriginal Fisheries strategy, a federal government initiative, allowed only Aboriginal fishers to catch and sell salmon in a closed fishery on the Fraser River</a:t>
            </a:r>
          </a:p>
          <a:p>
            <a:r>
              <a:rPr lang="en-US" dirty="0" smtClean="0"/>
              <a:t>Non-Aboriginal fishers claimed their equality rights were being violated under section 15(1) of the Charter</a:t>
            </a:r>
          </a:p>
          <a:p>
            <a:r>
              <a:rPr lang="en-US" dirty="0" smtClean="0"/>
              <a:t>The government claimed that section 15(2) of the Charter allows them to develop programs to help disadvantaged groups improve their situation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59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 algn="ctr">
              <a:buNone/>
            </a:pPr>
            <a:r>
              <a:rPr lang="en-US" dirty="0" err="1" smtClean="0"/>
              <a:t>Dougal</a:t>
            </a:r>
            <a:r>
              <a:rPr lang="en-US" dirty="0" smtClean="0"/>
              <a:t> Mitchell</a:t>
            </a:r>
          </a:p>
          <a:p>
            <a:pPr indent="0" algn="ctr">
              <a:buNone/>
            </a:pPr>
            <a:endParaRPr lang="en-US" dirty="0"/>
          </a:p>
          <a:p>
            <a:pPr indent="0" algn="ctr">
              <a:buNone/>
            </a:pPr>
            <a:r>
              <a:rPr lang="en-US" smtClean="0"/>
              <a:t>Pages 339 - 340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686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BlackTie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Black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lackTi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20000"/>
              </a:schemeClr>
            </a:gs>
            <a:gs pos="30000">
              <a:schemeClr val="phClr">
                <a:tint val="61000"/>
                <a:satMod val="220000"/>
              </a:schemeClr>
            </a:gs>
            <a:gs pos="45000">
              <a:schemeClr val="phClr">
                <a:tint val="66000"/>
                <a:satMod val="240000"/>
              </a:schemeClr>
            </a:gs>
            <a:gs pos="55000">
              <a:schemeClr val="phClr">
                <a:tint val="66000"/>
                <a:satMod val="220000"/>
              </a:schemeClr>
            </a:gs>
            <a:gs pos="73000">
              <a:schemeClr val="phClr">
                <a:tint val="61000"/>
                <a:satMod val="220000"/>
              </a:schemeClr>
            </a:gs>
            <a:gs pos="100000">
              <a:schemeClr val="phClr">
                <a:tint val="45000"/>
                <a:satMod val="22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  <a:satMod val="110000"/>
              </a:schemeClr>
            </a:gs>
            <a:gs pos="30000">
              <a:schemeClr val="phClr">
                <a:shade val="90000"/>
                <a:satMod val="120000"/>
              </a:schemeClr>
            </a:gs>
            <a:gs pos="45000">
              <a:schemeClr val="phClr">
                <a:shade val="100000"/>
                <a:satMod val="128000"/>
              </a:schemeClr>
            </a:gs>
            <a:gs pos="55000">
              <a:schemeClr val="phClr">
                <a:shade val="100000"/>
                <a:satMod val="128000"/>
              </a:schemeClr>
            </a:gs>
            <a:gs pos="73000">
              <a:schemeClr val="phClr">
                <a:shade val="90000"/>
                <a:satMod val="120000"/>
              </a:schemeClr>
            </a:gs>
            <a:gs pos="100000">
              <a:schemeClr val="phClr">
                <a:shade val="63000"/>
                <a:satMod val="11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7150" dist="38100" dir="5400000" algn="br" rotWithShape="0">
              <a:srgbClr val="000000">
                <a:alpha val="5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1800000"/>
            </a:lightRig>
          </a:scene3d>
          <a:sp3d>
            <a:bevelT w="44450" h="3175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20000"/>
              </a:schemeClr>
            </a:duotone>
          </a:blip>
          <a:stretch/>
        </a:blip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30000"/>
                <a:satMod val="255000"/>
              </a:schemeClr>
            </a:gs>
          </a:gsLst>
          <a:path path="circle">
            <a:fillToRect l="50000" t="-80000" r="50000" b="18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pring">
  <a:themeElements>
    <a:clrScheme name="Custom 8">
      <a:dk1>
        <a:srgbClr val="FFFFFF"/>
      </a:dk1>
      <a:lt1>
        <a:srgbClr val="000000"/>
      </a:lt1>
      <a:dk2>
        <a:srgbClr val="FFFFFF"/>
      </a:dk2>
      <a:lt2>
        <a:srgbClr val="C00000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Spring">
  <a:themeElements>
    <a:clrScheme name="Custom 2">
      <a:dk1>
        <a:srgbClr val="00B0F0"/>
      </a:dk1>
      <a:lt1>
        <a:srgbClr val="000000"/>
      </a:lt1>
      <a:dk2>
        <a:srgbClr val="00B0F0"/>
      </a:dk2>
      <a:lt2>
        <a:srgbClr val="00B050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Spring">
  <a:themeElements>
    <a:clrScheme name="Custom 3">
      <a:dk1>
        <a:srgbClr val="00B050"/>
      </a:dk1>
      <a:lt1>
        <a:srgbClr val="000000"/>
      </a:lt1>
      <a:dk2>
        <a:srgbClr val="00B050"/>
      </a:dk2>
      <a:lt2>
        <a:srgbClr val="00B0F0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Spring">
  <a:themeElements>
    <a:clrScheme name="Custom 5">
      <a:dk1>
        <a:srgbClr val="C00000"/>
      </a:dk1>
      <a:lt1>
        <a:srgbClr val="000000"/>
      </a:lt1>
      <a:dk2>
        <a:srgbClr val="C00000"/>
      </a:dk2>
      <a:lt2>
        <a:srgbClr val="DB9E0E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Spring">
  <a:themeElements>
    <a:clrScheme name="Custom 10">
      <a:dk1>
        <a:srgbClr val="F3BF45"/>
      </a:dk1>
      <a:lt1>
        <a:srgbClr val="000000"/>
      </a:lt1>
      <a:dk2>
        <a:srgbClr val="F3BF45"/>
      </a:dk2>
      <a:lt2>
        <a:srgbClr val="002060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Spring">
  <a:themeElements>
    <a:clrScheme name="Custom 1">
      <a:dk1>
        <a:srgbClr val="000000"/>
      </a:dk1>
      <a:lt1>
        <a:srgbClr val="000000"/>
      </a:lt1>
      <a:dk2>
        <a:srgbClr val="000000"/>
      </a:dk2>
      <a:lt2>
        <a:srgbClr val="FFFFFF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Spring">
  <a:themeElements>
    <a:clrScheme name="Custom 13">
      <a:dk1>
        <a:srgbClr val="002060"/>
      </a:dk1>
      <a:lt1>
        <a:srgbClr val="000000"/>
      </a:lt1>
      <a:dk2>
        <a:srgbClr val="002060"/>
      </a:dk2>
      <a:lt2>
        <a:srgbClr val="000000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Couture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Black 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</TotalTime>
  <Words>268</Words>
  <Application>Microsoft Office PowerPoint</Application>
  <PresentationFormat>On-screen Show (4:3)</PresentationFormat>
  <Paragraphs>28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9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BlackTie</vt:lpstr>
      <vt:lpstr>Spring</vt:lpstr>
      <vt:lpstr>1_Spring</vt:lpstr>
      <vt:lpstr>2_Spring</vt:lpstr>
      <vt:lpstr>3_Spring</vt:lpstr>
      <vt:lpstr>4_Spring</vt:lpstr>
      <vt:lpstr>5_Spring</vt:lpstr>
      <vt:lpstr>6_Spring</vt:lpstr>
      <vt:lpstr>Couture</vt:lpstr>
      <vt:lpstr>Aboriginal Rights</vt:lpstr>
      <vt:lpstr>Discrimination</vt:lpstr>
      <vt:lpstr>Rights</vt:lpstr>
      <vt:lpstr>Impact of Constitution</vt:lpstr>
      <vt:lpstr>Calder vs. BC</vt:lpstr>
      <vt:lpstr>R. vs. Sparrow</vt:lpstr>
      <vt:lpstr>Delgamuukw vs. BC</vt:lpstr>
      <vt:lpstr>R. vs. Kapp</vt:lpstr>
      <vt:lpstr>END</vt:lpstr>
    </vt:vector>
  </TitlesOfParts>
  <Company>GVSD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Aboriginal Rights</dc:title>
  <dc:creator>Mitchell, Dougal</dc:creator>
  <cp:lastModifiedBy>Mitchell, Dougal</cp:lastModifiedBy>
  <cp:revision>6</cp:revision>
  <dcterms:created xsi:type="dcterms:W3CDTF">2013-05-30T16:21:39Z</dcterms:created>
  <dcterms:modified xsi:type="dcterms:W3CDTF">2013-05-31T17:01:08Z</dcterms:modified>
</cp:coreProperties>
</file>